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3"/>
  </p:notesMasterIdLst>
  <p:handoutMasterIdLst>
    <p:handoutMasterId r:id="rId24"/>
  </p:handoutMasterIdLst>
  <p:sldIdLst>
    <p:sldId id="292" r:id="rId5"/>
    <p:sldId id="294" r:id="rId6"/>
    <p:sldId id="291" r:id="rId7"/>
    <p:sldId id="305" r:id="rId8"/>
    <p:sldId id="307" r:id="rId9"/>
    <p:sldId id="308" r:id="rId10"/>
    <p:sldId id="297" r:id="rId11"/>
    <p:sldId id="298" r:id="rId12"/>
    <p:sldId id="306" r:id="rId13"/>
    <p:sldId id="295" r:id="rId14"/>
    <p:sldId id="304" r:id="rId15"/>
    <p:sldId id="303" r:id="rId16"/>
    <p:sldId id="300" r:id="rId17"/>
    <p:sldId id="311" r:id="rId18"/>
    <p:sldId id="302" r:id="rId19"/>
    <p:sldId id="309" r:id="rId20"/>
    <p:sldId id="310" r:id="rId21"/>
    <p:sldId id="293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4639" autoAdjust="0"/>
  </p:normalViewPr>
  <p:slideViewPr>
    <p:cSldViewPr snapToGrid="0">
      <p:cViewPr varScale="1">
        <p:scale>
          <a:sx n="75" d="100"/>
          <a:sy n="75" d="100"/>
        </p:scale>
        <p:origin x="413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 non bariatric procedures (&gt;500)</a:t>
            </a:r>
          </a:p>
        </c:rich>
      </c:tx>
      <c:layout>
        <c:manualLayout>
          <c:xMode val="edge"/>
          <c:yMode val="edge"/>
          <c:x val="0.33080308030803079"/>
          <c:y val="2.490677935077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Non bariatric surgery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CE-4639-8D9F-6F198BB3A4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3CE-4639-8D9F-6F198BB3A4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3CE-4639-8D9F-6F198BB3A4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3CE-4639-8D9F-6F198BB3A4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3CE-4639-8D9F-6F198BB3A4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3CE-4639-8D9F-6F198BB3A4F6}"/>
                </c:ext>
              </c:extLst>
            </c:dLbl>
            <c:dLbl>
              <c:idx val="1"/>
              <c:layout>
                <c:manualLayout>
                  <c:x val="4.3749999999999845E-2"/>
                  <c:y val="-4.24423819600493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CE-4639-8D9F-6F198BB3A4F6}"/>
                </c:ext>
              </c:extLst>
            </c:dLbl>
            <c:dLbl>
              <c:idx val="2"/>
              <c:layout>
                <c:manualLayout>
                  <c:x val="4.7916666666666517E-2"/>
                  <c:y val="-8.48847639200976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CE-4639-8D9F-6F198BB3A4F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3CE-4639-8D9F-6F198BB3A4F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3CE-4639-8D9F-6F198BB3A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Emergency surgery</c:v>
                </c:pt>
                <c:pt idx="1">
                  <c:v>Colorectal surgery</c:v>
                </c:pt>
                <c:pt idx="2">
                  <c:v>Upper GI surgery</c:v>
                </c:pt>
                <c:pt idx="3">
                  <c:v>Abdominal wall surgery</c:v>
                </c:pt>
                <c:pt idx="4">
                  <c:v>Cholecistectomy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350</c:v>
                </c:pt>
                <c:pt idx="1">
                  <c:v>100</c:v>
                </c:pt>
                <c:pt idx="2">
                  <c:v>35</c:v>
                </c:pt>
                <c:pt idx="3">
                  <c:v>420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CE-4639-8D9F-6F198BB3A4F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B3CE-4639-8D9F-6F198BB3A4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B3CE-4639-8D9F-6F198BB3A4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B3CE-4639-8D9F-6F198BB3A4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B3CE-4639-8D9F-6F198BB3A4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B3CE-4639-8D9F-6F198BB3A4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B3CE-4639-8D9F-6F198BB3A4F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B3CE-4639-8D9F-6F198BB3A4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B3CE-4639-8D9F-6F198BB3A4F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B3CE-4639-8D9F-6F198BB3A4F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B3CE-4639-8D9F-6F198BB3A4F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Emergency surgery</c:v>
                </c:pt>
                <c:pt idx="1">
                  <c:v>Colorectal surgery</c:v>
                </c:pt>
                <c:pt idx="2">
                  <c:v>Upper GI surgery</c:v>
                </c:pt>
                <c:pt idx="3">
                  <c:v>Abdominal wall surgery</c:v>
                </c:pt>
                <c:pt idx="4">
                  <c:v>Cholecistectomy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991</c:v>
                </c:pt>
                <c:pt idx="1">
                  <c:v>991</c:v>
                </c:pt>
                <c:pt idx="2">
                  <c:v>991</c:v>
                </c:pt>
                <c:pt idx="3">
                  <c:v>991</c:v>
                </c:pt>
                <c:pt idx="4">
                  <c:v>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3CE-4639-8D9F-6F198BB3A4F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bariatric procedures (242)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Bariatric Procedures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69-45B2-AA8F-3E0D79D858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69-45B2-AA8F-3E0D79D858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69-45B2-AA8F-3E0D79D858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69-45B2-AA8F-3E0D79D858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269-45B2-AA8F-3E0D79D858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269-45B2-AA8F-3E0D79D858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269-45B2-AA8F-3E0D79D858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269-45B2-AA8F-3E0D79D858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OAGB</c:v>
                </c:pt>
                <c:pt idx="1">
                  <c:v>RYGB</c:v>
                </c:pt>
                <c:pt idx="2">
                  <c:v>Sleeve Gastrectomy</c:v>
                </c:pt>
                <c:pt idx="3">
                  <c:v>LAGB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181</c:v>
                </c:pt>
                <c:pt idx="1">
                  <c:v>12</c:v>
                </c:pt>
                <c:pt idx="2">
                  <c:v>75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69-45B2-AA8F-3E0D79D8585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269-45B2-AA8F-3E0D79D858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2269-45B2-AA8F-3E0D79D858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2269-45B2-AA8F-3E0D79D858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269-45B2-AA8F-3E0D79D858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2269-45B2-AA8F-3E0D79D858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2269-45B2-AA8F-3E0D79D858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2269-45B2-AA8F-3E0D79D858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2269-45B2-AA8F-3E0D79D858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OAGB</c:v>
                </c:pt>
                <c:pt idx="1">
                  <c:v>RYGB</c:v>
                </c:pt>
                <c:pt idx="2">
                  <c:v>Sleeve Gastrectomy</c:v>
                </c:pt>
                <c:pt idx="3">
                  <c:v>LAGB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313</c:v>
                </c:pt>
                <c:pt idx="1">
                  <c:v>313</c:v>
                </c:pt>
                <c:pt idx="2">
                  <c:v>313</c:v>
                </c:pt>
                <c:pt idx="3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269-45B2-AA8F-3E0D79D8585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04/05/2025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OBESITA’ e SISTEMA IMMUNITARIO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Giovanni </a:t>
            </a:r>
            <a:r>
              <a:rPr lang="it-IT" sz="2800" b="1" dirty="0" err="1">
                <a:solidFill>
                  <a:srgbClr val="00ACB6"/>
                </a:solidFill>
              </a:rPr>
              <a:t>merola</a:t>
            </a:r>
            <a:endParaRPr lang="it-IT" sz="2800" b="1" dirty="0">
              <a:solidFill>
                <a:srgbClr val="00ACB6"/>
              </a:solidFill>
            </a:endParaRPr>
          </a:p>
          <a:p>
            <a:r>
              <a:rPr lang="it-IT" sz="2800" b="1" dirty="0">
                <a:solidFill>
                  <a:srgbClr val="00ACB6"/>
                </a:solidFill>
              </a:rPr>
              <a:t>Asl napoli2 nord- Ospedale san </a:t>
            </a:r>
            <a:r>
              <a:rPr lang="it-IT" sz="2800" b="1" dirty="0" err="1">
                <a:solidFill>
                  <a:srgbClr val="00ACB6"/>
                </a:solidFill>
              </a:rPr>
              <a:t>giovanni</a:t>
            </a:r>
            <a:r>
              <a:rPr lang="it-IT" sz="2800" b="1" dirty="0">
                <a:solidFill>
                  <a:srgbClr val="00ACB6"/>
                </a:solidFill>
              </a:rPr>
              <a:t> di dio - </a:t>
            </a:r>
            <a:r>
              <a:rPr lang="it-IT" sz="2800" b="1" dirty="0" err="1">
                <a:solidFill>
                  <a:srgbClr val="00ACB6"/>
                </a:solidFill>
              </a:rPr>
              <a:t>frattamaggiore</a:t>
            </a:r>
            <a:r>
              <a:rPr lang="it-IT" sz="2800" b="1" dirty="0">
                <a:solidFill>
                  <a:srgbClr val="00ACB6"/>
                </a:solidFill>
              </a:rPr>
              <a:t> (</a:t>
            </a:r>
            <a:r>
              <a:rPr lang="it-IT" sz="2800" b="1" dirty="0" err="1">
                <a:solidFill>
                  <a:srgbClr val="00ACB6"/>
                </a:solidFill>
              </a:rPr>
              <a:t>na</a:t>
            </a:r>
            <a:r>
              <a:rPr lang="it-IT" sz="2800" b="1" dirty="0">
                <a:solidFill>
                  <a:srgbClr val="00ACB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È nato prima l'uovo o la gallina? - Il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6" y="1167442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98"/>
            <a:ext cx="6192465" cy="2292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8" y="1791842"/>
            <a:ext cx="4967830" cy="18916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86" y="2702726"/>
            <a:ext cx="4074272" cy="21693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" y="3428999"/>
            <a:ext cx="4399491" cy="25256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07" y="50226"/>
            <a:ext cx="4523979" cy="24779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26" y="4155274"/>
            <a:ext cx="5494196" cy="20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076E74-67B8-1D74-23D6-00DC03401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47" y="947936"/>
            <a:ext cx="7185906" cy="41223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1CF710B-35C6-4C7C-9EF8-10C8A3923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9760"/>
            <a:ext cx="7323433" cy="54141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C2C36F2-DDD7-D7AA-2B88-522A1F609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31" y="641185"/>
            <a:ext cx="4620117" cy="50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FFE264-1524-605B-35BF-A8EB9C176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24971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1595DE-EA95-2191-B86F-2761BF42712C}"/>
              </a:ext>
            </a:extLst>
          </p:cNvPr>
          <p:cNvSpPr txBox="1"/>
          <p:nvPr/>
        </p:nvSpPr>
        <p:spPr>
          <a:xfrm>
            <a:off x="6096000" y="2497113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A recent European prospective study (n = 202) reported an additive effect of asthma and obesity on increased release of pro-inflammatory mediators and airway inflammation as well as modification of the gut, nasal, oral, and lung microbiome, intimately linked with inflammation [42∙]. Use of SPECT/CT scanning in obese-asthma has recently shown increased lung eosinophil uptake compared to healthy BMI counterparts further </a:t>
            </a:r>
            <a:r>
              <a:rPr lang="en-US" dirty="0" err="1"/>
              <a:t>emphasising</a:t>
            </a:r>
            <a:r>
              <a:rPr lang="en-US" dirty="0"/>
              <a:t> the impact of obesity on airway inflammation [44]. The presence of dietary polyunsaturated and saturated fatty acids increase release of inflammatory cytokines during respiratory tract infection which may enhance airway inflammation and therefore impact severity of asthma exacerbation [45].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5A6C3B-D07B-8635-5832-258BC845B5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4" t="8127" r="41723" b="51110"/>
          <a:stretch/>
        </p:blipFill>
        <p:spPr>
          <a:xfrm>
            <a:off x="142239" y="2497113"/>
            <a:ext cx="2448561" cy="35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26F2A37-14E5-D854-3E4B-E904CADD4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12" y="2212329"/>
            <a:ext cx="8007536" cy="229970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7C7D5BC-D34A-A03F-32D8-5C81B793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64" y="1613205"/>
            <a:ext cx="5672168" cy="33238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F5406C9-256F-5C20-6A0F-EFB9EEDFD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245"/>
            <a:ext cx="6685280" cy="31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D502E5-600B-C5DD-C182-8B6BDD4D4E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34" t="30815" r="14750" b="31407"/>
          <a:stretch/>
        </p:blipFill>
        <p:spPr>
          <a:xfrm>
            <a:off x="0" y="0"/>
            <a:ext cx="8538882" cy="3429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1AE244-E820-7B2D-5A2A-338C7D2910A2}"/>
              </a:ext>
            </a:extLst>
          </p:cNvPr>
          <p:cNvSpPr txBox="1"/>
          <p:nvPr/>
        </p:nvSpPr>
        <p:spPr>
          <a:xfrm>
            <a:off x="3048000" y="394375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confirm</a:t>
            </a:r>
            <a:r>
              <a:rPr lang="it-IT" dirty="0"/>
              <a:t> the strong </a:t>
            </a:r>
            <a:r>
              <a:rPr lang="it-IT" dirty="0" err="1"/>
              <a:t>association</a:t>
            </a:r>
            <a:r>
              <a:rPr lang="it-IT" dirty="0"/>
              <a:t> </a:t>
            </a:r>
            <a:r>
              <a:rPr lang="it-IT" dirty="0" err="1"/>
              <a:t>previously</a:t>
            </a:r>
            <a:r>
              <a:rPr lang="it-IT" dirty="0"/>
              <a:t> </a:t>
            </a:r>
            <a:r>
              <a:rPr lang="it-IT" dirty="0" err="1"/>
              <a:t>reported</a:t>
            </a:r>
            <a:r>
              <a:rPr lang="it-IT" dirty="0"/>
              <a:t> of </a:t>
            </a:r>
            <a:r>
              <a:rPr lang="it-IT" dirty="0" err="1"/>
              <a:t>overweight</a:t>
            </a:r>
            <a:r>
              <a:rPr lang="it-IT" dirty="0"/>
              <a:t> and obesity with </a:t>
            </a:r>
            <a:r>
              <a:rPr lang="it-IT" dirty="0" err="1"/>
              <a:t>type</a:t>
            </a:r>
            <a:r>
              <a:rPr lang="it-IT" dirty="0"/>
              <a:t> 2 </a:t>
            </a:r>
            <a:r>
              <a:rPr lang="it-IT" dirty="0" err="1"/>
              <a:t>diabetes</a:t>
            </a:r>
            <a:r>
              <a:rPr lang="it-IT" dirty="0"/>
              <a:t> [1]. In </a:t>
            </a:r>
            <a:r>
              <a:rPr lang="it-IT" dirty="0" err="1"/>
              <a:t>addition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confirm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combination</a:t>
            </a:r>
            <a:r>
              <a:rPr lang="it-IT" dirty="0"/>
              <a:t> of </a:t>
            </a:r>
            <a:r>
              <a:rPr lang="it-IT" dirty="0" err="1"/>
              <a:t>overweight</a:t>
            </a:r>
            <a:r>
              <a:rPr lang="it-IT" dirty="0"/>
              <a:t> and FHD </a:t>
            </a:r>
            <a:r>
              <a:rPr lang="it-IT" dirty="0" err="1"/>
              <a:t>dramatically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 the risk of </a:t>
            </a:r>
            <a:r>
              <a:rPr lang="it-IT" dirty="0" err="1"/>
              <a:t>type</a:t>
            </a:r>
            <a:r>
              <a:rPr lang="it-IT" dirty="0"/>
              <a:t> 2 </a:t>
            </a:r>
            <a:r>
              <a:rPr lang="it-IT" dirty="0" err="1"/>
              <a:t>diabetes</a:t>
            </a:r>
            <a:r>
              <a:rPr lang="it-IT" dirty="0"/>
              <a:t> [21] and show, </a:t>
            </a:r>
            <a:r>
              <a:rPr lang="it-IT" u="sng" dirty="0"/>
              <a:t>for the first time, </a:t>
            </a:r>
            <a:r>
              <a:rPr lang="it-IT" u="sng" dirty="0" err="1"/>
              <a:t>that</a:t>
            </a:r>
            <a:r>
              <a:rPr lang="it-IT" u="sng" dirty="0"/>
              <a:t> the risk of LADA </a:t>
            </a:r>
            <a:r>
              <a:rPr lang="it-IT" u="sng" dirty="0" err="1"/>
              <a:t>increases</a:t>
            </a:r>
            <a:r>
              <a:rPr lang="it-IT" u="sng" dirty="0"/>
              <a:t> </a:t>
            </a:r>
            <a:r>
              <a:rPr lang="it-IT" u="sng" dirty="0" err="1"/>
              <a:t>substantially</a:t>
            </a:r>
            <a:r>
              <a:rPr lang="it-IT" u="sng" dirty="0"/>
              <a:t> in </a:t>
            </a:r>
            <a:r>
              <a:rPr lang="it-IT" u="sng" dirty="0" err="1"/>
              <a:t>individuals</a:t>
            </a:r>
            <a:r>
              <a:rPr lang="it-IT" u="sng" dirty="0"/>
              <a:t> with Family History of </a:t>
            </a:r>
            <a:r>
              <a:rPr lang="it-IT" u="sng" dirty="0" err="1"/>
              <a:t>Diabetes</a:t>
            </a:r>
            <a:r>
              <a:rPr lang="it-IT" u="sng" dirty="0"/>
              <a:t> and </a:t>
            </a:r>
            <a:r>
              <a:rPr lang="it-IT" u="sng" dirty="0" err="1"/>
              <a:t>overweight</a:t>
            </a:r>
            <a:r>
              <a:rPr lang="it-IT" u="sng" dirty="0"/>
              <a:t>/obesity</a:t>
            </a:r>
          </a:p>
        </p:txBody>
      </p:sp>
    </p:spTree>
    <p:extLst>
      <p:ext uri="{BB962C8B-B14F-4D97-AF65-F5344CB8AC3E}">
        <p14:creationId xmlns:p14="http://schemas.microsoft.com/office/powerpoint/2010/main" val="2985502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78FC0C-439C-176D-FF0C-4917D78D0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069375" cy="28651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31FB13-594B-0975-6683-63CE3B72C32A}"/>
              </a:ext>
            </a:extLst>
          </p:cNvPr>
          <p:cNvSpPr txBox="1"/>
          <p:nvPr/>
        </p:nvSpPr>
        <p:spPr>
          <a:xfrm>
            <a:off x="5511942" y="2586460"/>
            <a:ext cx="66800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Although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from a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pathophysiological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perspective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,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obesity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, and in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particular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visceral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adiposity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,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seems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to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promote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intestinal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inflammation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,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epidemiological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studies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implicating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obesity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in the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development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of IBD are limited.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Understanding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of the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effects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of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obesity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on cross-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sectional</a:t>
            </a:r>
            <a:r>
              <a:rPr lang="it-IT" sz="1600" dirty="0">
                <a:solidFill>
                  <a:srgbClr val="000000"/>
                </a:solidFill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disease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severity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and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development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of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disease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complications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is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incomplete, with studies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conducted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to date (with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flawed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designs and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inherent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limitations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)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showing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conflicting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Times"/>
              </a:rPr>
              <a:t>results</a:t>
            </a:r>
            <a:r>
              <a:rPr lang="it-IT" sz="1600" dirty="0">
                <a:solidFill>
                  <a:srgbClr val="000000"/>
                </a:solidFill>
                <a:effectLst/>
                <a:latin typeface="Times"/>
              </a:rPr>
              <a:t>.</a:t>
            </a:r>
          </a:p>
          <a:p>
            <a:pPr>
              <a:buNone/>
            </a:pP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On the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basis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of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pharmacokinetic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data,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obesity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seems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to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promote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rapid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clearance of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biologic</a:t>
            </a:r>
            <a:r>
              <a:rPr lang="it-IT" sz="1600" dirty="0">
                <a:solidFill>
                  <a:srgbClr val="000000"/>
                </a:solidFill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agents,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regardless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of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drug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dose. The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effect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of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obesity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on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response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to therapy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remains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to be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studied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,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though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data from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other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autoimmune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diseases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suggests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that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obesity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is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an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independent</a:t>
            </a:r>
            <a:r>
              <a:rPr lang="it-IT" sz="1600" dirty="0">
                <a:solidFill>
                  <a:srgbClr val="000000"/>
                </a:solidFill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predictor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of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poor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response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to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medical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therapy.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This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association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provides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an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opportunity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for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using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treatment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directed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towards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obesity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,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either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through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lifestyle,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pharmacological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or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endoscopic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interventions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,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as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adjunctive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therapy in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patients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with IBD </a:t>
            </a:r>
            <a:r>
              <a:rPr lang="it-IT" sz="1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who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"/>
              </a:rPr>
              <a:t> are obese.</a:t>
            </a:r>
          </a:p>
        </p:txBody>
      </p:sp>
    </p:spTree>
    <p:extLst>
      <p:ext uri="{BB962C8B-B14F-4D97-AF65-F5344CB8AC3E}">
        <p14:creationId xmlns:p14="http://schemas.microsoft.com/office/powerpoint/2010/main" val="238501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CEAFC03-96A3-E4B8-19C0-8F95FB4C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00" t="30371" r="23500" b="50000"/>
          <a:stretch/>
        </p:blipFill>
        <p:spPr>
          <a:xfrm>
            <a:off x="2092959" y="152400"/>
            <a:ext cx="7807021" cy="24282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40777B-F12D-AE19-8F98-38978B1DB2BB}"/>
              </a:ext>
            </a:extLst>
          </p:cNvPr>
          <p:cNvSpPr txBox="1"/>
          <p:nvPr/>
        </p:nvSpPr>
        <p:spPr>
          <a:xfrm>
            <a:off x="-1" y="2981236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Meanwhile</a:t>
            </a:r>
            <a:r>
              <a:rPr lang="it-IT" b="1" dirty="0"/>
              <a:t>, the </a:t>
            </a:r>
            <a:r>
              <a:rPr lang="it-IT" b="1" dirty="0" err="1"/>
              <a:t>dysbiosis</a:t>
            </a:r>
            <a:r>
              <a:rPr lang="it-IT" b="1" dirty="0"/>
              <a:t> of </a:t>
            </a:r>
            <a:r>
              <a:rPr lang="it-IT" b="1" dirty="0" err="1"/>
              <a:t>gut</a:t>
            </a:r>
            <a:r>
              <a:rPr lang="it-IT" b="1" dirty="0"/>
              <a:t> microbiota leads to the </a:t>
            </a:r>
            <a:r>
              <a:rPr lang="it-IT" b="1" dirty="0" err="1"/>
              <a:t>increase</a:t>
            </a:r>
            <a:r>
              <a:rPr lang="it-IT" b="1" dirty="0"/>
              <a:t> of </a:t>
            </a:r>
            <a:r>
              <a:rPr lang="it-IT" b="1" dirty="0" err="1"/>
              <a:t>endotoxin</a:t>
            </a:r>
            <a:r>
              <a:rPr lang="it-IT" b="1" dirty="0"/>
              <a:t> in the </a:t>
            </a:r>
            <a:r>
              <a:rPr lang="it-IT" b="1" dirty="0" err="1"/>
              <a:t>circulating</a:t>
            </a:r>
            <a:r>
              <a:rPr lang="it-IT" b="1" dirty="0"/>
              <a:t> system of the </a:t>
            </a:r>
            <a:r>
              <a:rPr lang="it-IT" b="1" dirty="0" err="1"/>
              <a:t>host</a:t>
            </a:r>
            <a:r>
              <a:rPr lang="it-IT" b="1" dirty="0"/>
              <a:t>, and </a:t>
            </a:r>
            <a:r>
              <a:rPr lang="it-IT" b="1" dirty="0" err="1"/>
              <a:t>induces</a:t>
            </a:r>
            <a:r>
              <a:rPr lang="it-IT" b="1" dirty="0"/>
              <a:t> </a:t>
            </a:r>
            <a:r>
              <a:rPr lang="it-IT" b="1" dirty="0" err="1"/>
              <a:t>chronic</a:t>
            </a:r>
            <a:r>
              <a:rPr lang="it-IT" b="1" dirty="0"/>
              <a:t> and low-</a:t>
            </a:r>
            <a:r>
              <a:rPr lang="it-IT" b="1" dirty="0" err="1"/>
              <a:t>level</a:t>
            </a:r>
            <a:r>
              <a:rPr lang="it-IT" b="1" dirty="0"/>
              <a:t> </a:t>
            </a:r>
            <a:r>
              <a:rPr lang="it-IT" b="1" dirty="0" err="1"/>
              <a:t>inflammation</a:t>
            </a:r>
            <a:r>
              <a:rPr lang="it-IT" b="1" dirty="0"/>
              <a:t>, </a:t>
            </a:r>
            <a:r>
              <a:rPr lang="it-IT" b="1" dirty="0" err="1"/>
              <a:t>leading</a:t>
            </a:r>
            <a:r>
              <a:rPr lang="it-IT" b="1" dirty="0"/>
              <a:t> to obesity and </a:t>
            </a:r>
            <a:r>
              <a:rPr lang="it-IT" b="1" dirty="0" err="1"/>
              <a:t>insulin</a:t>
            </a:r>
            <a:r>
              <a:rPr lang="it-IT" b="1" dirty="0"/>
              <a:t> </a:t>
            </a:r>
            <a:r>
              <a:rPr lang="it-IT" b="1" dirty="0" err="1"/>
              <a:t>resistance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1864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361432F-E956-ABD2-73D1-EC9F7433D7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09" t="26963" r="13459" b="10815"/>
          <a:stretch/>
        </p:blipFill>
        <p:spPr>
          <a:xfrm>
            <a:off x="2057400" y="753586"/>
            <a:ext cx="8077200" cy="535082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7ECB12-4550-202D-A435-9827443DE11E}"/>
              </a:ext>
            </a:extLst>
          </p:cNvPr>
          <p:cNvSpPr txBox="1"/>
          <p:nvPr/>
        </p:nvSpPr>
        <p:spPr>
          <a:xfrm>
            <a:off x="2969260" y="296218"/>
            <a:ext cx="642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RIASSUMENDO</a:t>
            </a:r>
          </a:p>
        </p:txBody>
      </p:sp>
    </p:spTree>
    <p:extLst>
      <p:ext uri="{BB962C8B-B14F-4D97-AF65-F5344CB8AC3E}">
        <p14:creationId xmlns:p14="http://schemas.microsoft.com/office/powerpoint/2010/main" val="33211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3F33-4574-B5F7-C62E-72A4F9AAB7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42880"/>
          </a:xfrm>
          <a:prstGeom prst="rect">
            <a:avLst/>
          </a:prstGeom>
          <a:solidFill>
            <a:srgbClr val="2AAFE5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400" b="1" dirty="0">
                <a:solidFill>
                  <a:srgbClr val="0F37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CONFLITTO DI INTERESSI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E4F885-24C5-A5CA-67E4-1015380221D5}"/>
              </a:ext>
            </a:extLst>
          </p:cNvPr>
          <p:cNvSpPr txBox="1"/>
          <p:nvPr/>
        </p:nvSpPr>
        <p:spPr>
          <a:xfrm>
            <a:off x="190500" y="817040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x ] nessun conflitto di interessi da riportare</a:t>
            </a:r>
          </a:p>
          <a:p>
            <a:endParaRPr lang="it-IT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 ho i seguenti conflitti di interessi:__________________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6918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9578527-1C9C-851C-94F9-1610CF37DE93}"/>
              </a:ext>
            </a:extLst>
          </p:cNvPr>
          <p:cNvGraphicFramePr/>
          <p:nvPr/>
        </p:nvGraphicFramePr>
        <p:xfrm>
          <a:off x="6419851" y="1046375"/>
          <a:ext cx="5772150" cy="458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A546CA6-C4B4-699C-17FC-683AF02C9E9B}"/>
              </a:ext>
            </a:extLst>
          </p:cNvPr>
          <p:cNvGraphicFramePr/>
          <p:nvPr/>
        </p:nvGraphicFramePr>
        <p:xfrm>
          <a:off x="0" y="1046376"/>
          <a:ext cx="6096000" cy="458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olo 2">
            <a:extLst>
              <a:ext uri="{FF2B5EF4-FFF2-40B4-BE49-F238E27FC236}">
                <a16:creationId xmlns:a16="http://schemas.microsoft.com/office/drawing/2014/main" id="{6148093D-D07D-C1B8-C22E-901FB7717CFA}"/>
              </a:ext>
            </a:extLst>
          </p:cNvPr>
          <p:cNvSpPr txBox="1">
            <a:spLocks/>
          </p:cNvSpPr>
          <p:nvPr/>
        </p:nvSpPr>
        <p:spPr>
          <a:xfrm>
            <a:off x="3428198" y="372453"/>
            <a:ext cx="5335604" cy="6739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CASISTICA 2017-2025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77735E-87CF-8A98-CD5C-0BBBD75CA55C}"/>
              </a:ext>
            </a:extLst>
          </p:cNvPr>
          <p:cNvSpPr txBox="1"/>
          <p:nvPr/>
        </p:nvSpPr>
        <p:spPr>
          <a:xfrm>
            <a:off x="2969260" y="296218"/>
            <a:ext cx="642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NUOVO LESSICO DEL CHIRURGO METABOLICO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55B98B-0335-97BB-B4AB-88A024EF1441}"/>
              </a:ext>
            </a:extLst>
          </p:cNvPr>
          <p:cNvSpPr txBox="1"/>
          <p:nvPr/>
        </p:nvSpPr>
        <p:spPr>
          <a:xfrm>
            <a:off x="457200" y="1107440"/>
            <a:ext cx="11670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OBESITA</a:t>
            </a:r>
            <a:r>
              <a:rPr lang="it-IT" b="1" dirty="0">
                <a:solidFill>
                  <a:srgbClr val="FF0000"/>
                </a:solidFill>
              </a:rPr>
              <a:t>’:</a:t>
            </a:r>
            <a:r>
              <a:rPr lang="it-IT" dirty="0">
                <a:solidFill>
                  <a:srgbClr val="FF0000"/>
                </a:solidFill>
              </a:rPr>
              <a:t> patologia CRONICA – RECIDIVANTE – EVOLUTIVA - PATOLOGIA INFIAMMATORIA </a:t>
            </a:r>
            <a:r>
              <a:rPr lang="it-IT" dirty="0"/>
              <a:t>e non più stato di ipernutrizione</a:t>
            </a:r>
          </a:p>
          <a:p>
            <a:r>
              <a:rPr lang="it-IT" dirty="0"/>
              <a:t>Associato ad aumento del peso del BMI della circonferenza vita.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C8EF91-741D-3BE1-3036-50A51728E5FA}"/>
              </a:ext>
            </a:extLst>
          </p:cNvPr>
          <p:cNvSpPr txBox="1"/>
          <p:nvPr/>
        </p:nvSpPr>
        <p:spPr>
          <a:xfrm>
            <a:off x="457200" y="3105834"/>
            <a:ext cx="1145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ADIPOKINE: </a:t>
            </a:r>
            <a:r>
              <a:rPr lang="it-IT" dirty="0"/>
              <a:t>famiglia (circa 600) di ormoni/citochine prodotte dal tessuto adiposo (</a:t>
            </a:r>
            <a:r>
              <a:rPr lang="it-IT" b="1" dirty="0"/>
              <a:t>organo endocrino</a:t>
            </a:r>
            <a:r>
              <a:rPr lang="it-IT" dirty="0"/>
              <a:t>). Giocano un ruolo cruciale sulla regolazione del sistema immunitario, sul metabolismo, funzione </a:t>
            </a:r>
            <a:r>
              <a:rPr lang="it-IT" dirty="0" err="1"/>
              <a:t>cardiovalscolare</a:t>
            </a:r>
            <a:r>
              <a:rPr lang="it-IT" dirty="0"/>
              <a:t> e patologie neoplastiche.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Adipokine</a:t>
            </a:r>
            <a:r>
              <a:rPr lang="it-IT" dirty="0"/>
              <a:t> prodotte dal grasso bruno: </a:t>
            </a:r>
            <a:r>
              <a:rPr lang="it-IT" b="1" dirty="0" err="1"/>
              <a:t>fibroblast</a:t>
            </a:r>
            <a:r>
              <a:rPr lang="it-IT" b="1" dirty="0"/>
              <a:t> </a:t>
            </a:r>
            <a:r>
              <a:rPr lang="it-IT" b="1" dirty="0" err="1"/>
              <a:t>growth</a:t>
            </a:r>
            <a:r>
              <a:rPr lang="it-IT" b="1" dirty="0"/>
              <a:t> </a:t>
            </a:r>
            <a:r>
              <a:rPr lang="it-IT" b="1" dirty="0" err="1"/>
              <a:t>factor</a:t>
            </a:r>
            <a:r>
              <a:rPr lang="it-IT" b="1" dirty="0"/>
              <a:t> 21 (FGF21), bone </a:t>
            </a:r>
            <a:r>
              <a:rPr lang="it-IT" b="1" dirty="0" err="1"/>
              <a:t>morphogenetic</a:t>
            </a:r>
            <a:r>
              <a:rPr lang="it-IT" b="1" dirty="0"/>
              <a:t> </a:t>
            </a:r>
            <a:r>
              <a:rPr lang="it-IT" b="1" dirty="0" err="1"/>
              <a:t>protein</a:t>
            </a:r>
            <a:r>
              <a:rPr lang="it-IT" b="1" dirty="0"/>
              <a:t> 7 (BMP-7), </a:t>
            </a:r>
            <a:r>
              <a:rPr lang="it-IT" b="1" dirty="0" err="1"/>
              <a:t>vascular</a:t>
            </a:r>
            <a:r>
              <a:rPr lang="it-IT" b="1" dirty="0"/>
              <a:t> </a:t>
            </a:r>
            <a:r>
              <a:rPr lang="it-IT" b="1" dirty="0" err="1"/>
              <a:t>endothelial</a:t>
            </a:r>
            <a:r>
              <a:rPr lang="it-IT" b="1" dirty="0"/>
              <a:t> </a:t>
            </a:r>
            <a:r>
              <a:rPr lang="it-IT" b="1" dirty="0" err="1"/>
              <a:t>growth</a:t>
            </a:r>
            <a:r>
              <a:rPr lang="it-IT" b="1" dirty="0"/>
              <a:t> </a:t>
            </a:r>
            <a:r>
              <a:rPr lang="it-IT" b="1" dirty="0" err="1"/>
              <a:t>factor</a:t>
            </a:r>
            <a:r>
              <a:rPr lang="it-IT" b="1" dirty="0"/>
              <a:t> A (VEGF-A), </a:t>
            </a:r>
            <a:r>
              <a:rPr lang="it-IT" b="1" dirty="0" err="1"/>
              <a:t>irisin</a:t>
            </a:r>
            <a:r>
              <a:rPr lang="it-IT" b="1" dirty="0"/>
              <a:t>, </a:t>
            </a:r>
            <a:r>
              <a:rPr lang="it-IT" b="1" dirty="0" err="1"/>
              <a:t>neuregulin</a:t>
            </a:r>
            <a:r>
              <a:rPr lang="it-IT" b="1" dirty="0"/>
              <a:t> 4 (NRG4), nesfatin-1, </a:t>
            </a:r>
            <a:r>
              <a:rPr lang="it-IT" b="1" dirty="0" err="1"/>
              <a:t>meteorin</a:t>
            </a:r>
            <a:r>
              <a:rPr lang="it-IT" b="1" dirty="0"/>
              <a:t>-like </a:t>
            </a:r>
            <a:r>
              <a:rPr lang="it-IT" b="1" dirty="0" err="1"/>
              <a:t>protein</a:t>
            </a:r>
            <a:r>
              <a:rPr lang="it-IT" b="1" dirty="0"/>
              <a:t> (METRNL), </a:t>
            </a:r>
            <a:r>
              <a:rPr lang="it-IT" b="1" dirty="0" err="1"/>
              <a:t>chemerin</a:t>
            </a:r>
            <a:r>
              <a:rPr lang="it-IT" b="1" dirty="0"/>
              <a:t>, IL-6, interleukin-8 (IL-8), interleukin-10 (IL-10)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Adipokine</a:t>
            </a:r>
            <a:r>
              <a:rPr lang="it-IT" dirty="0"/>
              <a:t> prodotte dal grasso bianco: </a:t>
            </a:r>
            <a:r>
              <a:rPr lang="it-IT" b="1" dirty="0" err="1"/>
              <a:t>leptin</a:t>
            </a:r>
            <a:r>
              <a:rPr lang="it-IT" b="1" dirty="0"/>
              <a:t>, </a:t>
            </a:r>
            <a:r>
              <a:rPr lang="it-IT" b="1" dirty="0" err="1"/>
              <a:t>adipsin</a:t>
            </a:r>
            <a:r>
              <a:rPr lang="it-IT" b="1" dirty="0"/>
              <a:t>, </a:t>
            </a:r>
            <a:r>
              <a:rPr lang="it-IT" b="1" dirty="0" err="1"/>
              <a:t>adiponectin</a:t>
            </a:r>
            <a:r>
              <a:rPr lang="it-IT" b="1" dirty="0"/>
              <a:t>, </a:t>
            </a:r>
            <a:r>
              <a:rPr lang="it-IT" b="1" dirty="0" err="1"/>
              <a:t>omentin</a:t>
            </a:r>
            <a:r>
              <a:rPr lang="it-IT" b="1" dirty="0"/>
              <a:t>, tumor </a:t>
            </a:r>
            <a:r>
              <a:rPr lang="it-IT" b="1" dirty="0" err="1"/>
              <a:t>necrosis</a:t>
            </a:r>
            <a:r>
              <a:rPr lang="it-IT" b="1" dirty="0"/>
              <a:t> </a:t>
            </a:r>
            <a:r>
              <a:rPr lang="it-IT" b="1" dirty="0" err="1"/>
              <a:t>factor</a:t>
            </a:r>
            <a:r>
              <a:rPr lang="it-IT" b="1" dirty="0"/>
              <a:t>-alpha (TNF-), interleukin-6 (IL-6), </a:t>
            </a:r>
            <a:r>
              <a:rPr lang="it-IT" b="1" dirty="0" err="1"/>
              <a:t>monocyte</a:t>
            </a:r>
            <a:r>
              <a:rPr lang="it-IT" b="1" dirty="0"/>
              <a:t> </a:t>
            </a:r>
            <a:r>
              <a:rPr lang="it-IT" b="1" dirty="0" err="1"/>
              <a:t>chemoattractant</a:t>
            </a:r>
            <a:r>
              <a:rPr lang="it-IT" b="1" dirty="0"/>
              <a:t> protein-1 (MCP-1), </a:t>
            </a:r>
            <a:r>
              <a:rPr lang="it-IT" b="1" dirty="0" err="1"/>
              <a:t>plasminogen</a:t>
            </a:r>
            <a:r>
              <a:rPr lang="it-IT" b="1" dirty="0"/>
              <a:t> </a:t>
            </a:r>
            <a:r>
              <a:rPr lang="it-IT" b="1" dirty="0" err="1"/>
              <a:t>activator</a:t>
            </a:r>
            <a:r>
              <a:rPr lang="it-IT" b="1" dirty="0"/>
              <a:t> inhibitor-1 (PAI-1), </a:t>
            </a:r>
            <a:r>
              <a:rPr lang="it-IT" b="1" dirty="0" err="1"/>
              <a:t>resistin</a:t>
            </a:r>
            <a:r>
              <a:rPr lang="it-IT" b="1" dirty="0"/>
              <a:t>, </a:t>
            </a:r>
            <a:r>
              <a:rPr lang="it-IT" b="1" dirty="0" err="1"/>
              <a:t>visfatin</a:t>
            </a:r>
            <a:r>
              <a:rPr lang="it-IT" b="1" dirty="0"/>
              <a:t>, and </a:t>
            </a:r>
            <a:r>
              <a:rPr lang="it-IT" b="1" dirty="0" err="1"/>
              <a:t>retinol-binding</a:t>
            </a:r>
            <a:r>
              <a:rPr lang="it-IT" b="1" dirty="0"/>
              <a:t> </a:t>
            </a:r>
            <a:r>
              <a:rPr lang="it-IT" b="1" dirty="0" err="1"/>
              <a:t>protein</a:t>
            </a:r>
            <a:r>
              <a:rPr lang="it-IT" b="1" dirty="0"/>
              <a:t> 4 (RBP4)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3480CE-9B28-4D1A-90A6-71ACABCB22C0}"/>
              </a:ext>
            </a:extLst>
          </p:cNvPr>
          <p:cNvSpPr txBox="1"/>
          <p:nvPr/>
        </p:nvSpPr>
        <p:spPr>
          <a:xfrm>
            <a:off x="2882900" y="2037387"/>
            <a:ext cx="642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contributo degli altri specialisti (ENDOCRINOLOGI/IMMUNOLOGI)</a:t>
            </a:r>
          </a:p>
        </p:txBody>
      </p:sp>
    </p:spTree>
    <p:extLst>
      <p:ext uri="{BB962C8B-B14F-4D97-AF65-F5344CB8AC3E}">
        <p14:creationId xmlns:p14="http://schemas.microsoft.com/office/powerpoint/2010/main" val="344485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FE6BBD-1E79-3516-A3B3-638A03BA5E38}"/>
              </a:ext>
            </a:extLst>
          </p:cNvPr>
          <p:cNvSpPr txBox="1"/>
          <p:nvPr/>
        </p:nvSpPr>
        <p:spPr>
          <a:xfrm>
            <a:off x="2882900" y="2468880"/>
            <a:ext cx="642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ADIPOKINE</a:t>
            </a:r>
          </a:p>
        </p:txBody>
      </p:sp>
      <p:sp>
        <p:nvSpPr>
          <p:cNvPr id="3" name="Freccia angolare bidirezionale 2">
            <a:extLst>
              <a:ext uri="{FF2B5EF4-FFF2-40B4-BE49-F238E27FC236}">
                <a16:creationId xmlns:a16="http://schemas.microsoft.com/office/drawing/2014/main" id="{B38AD8AE-891C-1D55-CB91-3A25D07643BA}"/>
              </a:ext>
            </a:extLst>
          </p:cNvPr>
          <p:cNvSpPr/>
          <p:nvPr/>
        </p:nvSpPr>
        <p:spPr>
          <a:xfrm rot="13398068">
            <a:off x="5466552" y="2988538"/>
            <a:ext cx="1205573" cy="1201523"/>
          </a:xfrm>
          <a:prstGeom prst="leftUpArrow">
            <a:avLst>
              <a:gd name="adj1" fmla="val 5294"/>
              <a:gd name="adj2" fmla="val 11932"/>
              <a:gd name="adj3" fmla="val 216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8587D1-6514-AD37-C37A-CDD037730CCE}"/>
              </a:ext>
            </a:extLst>
          </p:cNvPr>
          <p:cNvSpPr txBox="1"/>
          <p:nvPr/>
        </p:nvSpPr>
        <p:spPr>
          <a:xfrm>
            <a:off x="2978774" y="3652966"/>
            <a:ext cx="21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PROINFIAMMATORIE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CD1FE0-D14E-7BA8-6278-0B38095E46B6}"/>
              </a:ext>
            </a:extLst>
          </p:cNvPr>
          <p:cNvSpPr txBox="1"/>
          <p:nvPr/>
        </p:nvSpPr>
        <p:spPr>
          <a:xfrm>
            <a:off x="7243855" y="3652966"/>
            <a:ext cx="22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ANTI-INFIAMMATORIE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04B9A3-6D2D-AAD5-7C48-00BBB83B5FDB}"/>
              </a:ext>
            </a:extLst>
          </p:cNvPr>
          <p:cNvSpPr txBox="1"/>
          <p:nvPr/>
        </p:nvSpPr>
        <p:spPr>
          <a:xfrm>
            <a:off x="1055994" y="4022298"/>
            <a:ext cx="406676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/>
              <a:t>LEPTINA</a:t>
            </a:r>
            <a:r>
              <a:rPr lang="it-IT" dirty="0"/>
              <a:t>: </a:t>
            </a:r>
            <a:r>
              <a:rPr lang="it-IT" sz="1400" dirty="0"/>
              <a:t>aumenta direttamente la produzione di  IL-6, IL12, IL-18, and TNF , IL-8, and the </a:t>
            </a:r>
            <a:r>
              <a:rPr lang="it-IT" sz="1400" dirty="0" err="1"/>
              <a:t>lipid</a:t>
            </a:r>
            <a:r>
              <a:rPr lang="it-IT" sz="1400" dirty="0"/>
              <a:t> </a:t>
            </a:r>
            <a:r>
              <a:rPr lang="it-IT" sz="1400" dirty="0" err="1"/>
              <a:t>intermediaries</a:t>
            </a:r>
            <a:r>
              <a:rPr lang="it-IT" sz="1400" dirty="0"/>
              <a:t> PGE, </a:t>
            </a:r>
            <a:r>
              <a:rPr lang="it-IT" sz="1400" dirty="0" err="1"/>
              <a:t>cysteinyl</a:t>
            </a:r>
            <a:r>
              <a:rPr lang="it-IT" sz="1400" dirty="0"/>
              <a:t> </a:t>
            </a:r>
            <a:r>
              <a:rPr lang="it-IT" sz="1400" dirty="0" err="1"/>
              <a:t>leukotrienes</a:t>
            </a:r>
            <a:r>
              <a:rPr lang="it-IT" sz="1400" dirty="0"/>
              <a:t> (</a:t>
            </a:r>
            <a:r>
              <a:rPr lang="it-IT" sz="1400" dirty="0" err="1"/>
              <a:t>cysLTs</a:t>
            </a:r>
            <a:r>
              <a:rPr lang="it-IT" sz="1400" dirty="0"/>
              <a:t>), e </a:t>
            </a:r>
            <a:r>
              <a:rPr lang="it-IT" sz="1400" dirty="0" err="1"/>
              <a:t>leukotriene</a:t>
            </a:r>
            <a:r>
              <a:rPr lang="it-IT" sz="1400" dirty="0"/>
              <a:t> B4 (LTB4) in </a:t>
            </a:r>
            <a:r>
              <a:rPr lang="it-IT" sz="1400" dirty="0" err="1"/>
              <a:t>peripheral</a:t>
            </a:r>
            <a:r>
              <a:rPr lang="it-IT" sz="1400" dirty="0"/>
              <a:t> </a:t>
            </a:r>
            <a:r>
              <a:rPr lang="it-IT" sz="1400" dirty="0" err="1"/>
              <a:t>blood</a:t>
            </a:r>
            <a:r>
              <a:rPr lang="it-IT" sz="1400" dirty="0"/>
              <a:t> </a:t>
            </a:r>
            <a:r>
              <a:rPr lang="it-IT" sz="1400" dirty="0" err="1"/>
              <a:t>monocytes</a:t>
            </a:r>
            <a:endParaRPr lang="it-IT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/>
              <a:t>RESISTINA: </a:t>
            </a:r>
            <a:r>
              <a:rPr lang="it-IT" sz="1400" dirty="0"/>
              <a:t>studi su animale hanno evidenziato che l’aumento di </a:t>
            </a:r>
            <a:r>
              <a:rPr lang="it-IT" sz="1400" dirty="0" err="1"/>
              <a:t>resistina</a:t>
            </a:r>
            <a:r>
              <a:rPr lang="it-IT" sz="1400" dirty="0"/>
              <a:t> è positivamente associato ad una </a:t>
            </a:r>
            <a:r>
              <a:rPr lang="it-IT" sz="1400" dirty="0" err="1"/>
              <a:t>rezione</a:t>
            </a:r>
            <a:r>
              <a:rPr lang="it-IT" sz="1400" dirty="0"/>
              <a:t> pro infiammatoria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/>
              <a:t>VISFATINA</a:t>
            </a:r>
          </a:p>
          <a:p>
            <a:pPr algn="just"/>
            <a:r>
              <a:rPr lang="it-IT" dirty="0"/>
              <a:t>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5A1FF-BC59-E122-C264-DB1A0F7A45FB}"/>
              </a:ext>
            </a:extLst>
          </p:cNvPr>
          <p:cNvSpPr txBox="1"/>
          <p:nvPr/>
        </p:nvSpPr>
        <p:spPr>
          <a:xfrm>
            <a:off x="6346905" y="4022298"/>
            <a:ext cx="40667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/>
              <a:t>ADIPONECTINA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/>
              <a:t>OMENTINA: </a:t>
            </a:r>
            <a:r>
              <a:rPr lang="it-IT" sz="1400" dirty="0"/>
              <a:t>sopprime la produzione di </a:t>
            </a:r>
            <a:r>
              <a:rPr lang="it-IT" sz="1400" dirty="0" err="1"/>
              <a:t>TNFalfa</a:t>
            </a:r>
            <a:r>
              <a:rPr lang="it-IT" sz="1400" dirty="0"/>
              <a:t> e COX2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/>
              <a:t>CTRP3</a:t>
            </a:r>
            <a:r>
              <a:rPr lang="it-IT" sz="1400" dirty="0"/>
              <a:t> blocca l’attivazione di TLR4</a:t>
            </a:r>
          </a:p>
          <a:p>
            <a:pPr algn="just"/>
            <a:r>
              <a:rPr lang="it-IT" sz="1400" dirty="0"/>
              <a:t> …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FCB62F-BBBD-BDD7-B96A-58168DAE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67" t="29037" r="13583" b="42732"/>
          <a:stretch/>
        </p:blipFill>
        <p:spPr>
          <a:xfrm>
            <a:off x="2882900" y="409079"/>
            <a:ext cx="6675120" cy="19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8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20F97A-E656-8FE3-1B95-87FEBDB245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99" t="37333" r="18501" b="23408"/>
          <a:stretch/>
        </p:blipFill>
        <p:spPr>
          <a:xfrm>
            <a:off x="1746849" y="1584960"/>
            <a:ext cx="8698301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2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/>
          <a:stretch/>
        </p:blipFill>
        <p:spPr>
          <a:xfrm>
            <a:off x="934719" y="162560"/>
            <a:ext cx="10617201" cy="58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4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4" r="-1"/>
          <a:stretch/>
        </p:blipFill>
        <p:spPr>
          <a:xfrm>
            <a:off x="1666357" y="0"/>
            <a:ext cx="8859286" cy="61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1" y="280680"/>
            <a:ext cx="11685457" cy="59067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70" y="670560"/>
            <a:ext cx="8715858" cy="51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2935</TotalTime>
  <Words>720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</vt:lpstr>
      <vt:lpstr>Times New Roman</vt:lpstr>
      <vt:lpstr>Wingdings</vt:lpstr>
      <vt:lpstr>RetrospectVTI</vt:lpstr>
      <vt:lpstr>OBESITA’ e SISTEMA IMMUNITARIO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Giovanni Merola</cp:lastModifiedBy>
  <cp:revision>43</cp:revision>
  <dcterms:created xsi:type="dcterms:W3CDTF">2022-02-27T17:36:31Z</dcterms:created>
  <dcterms:modified xsi:type="dcterms:W3CDTF">2025-05-04T15:50:54Z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